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Proxima Nova"/>
      <p:regular r:id="rId28"/>
      <p:bold r:id="rId29"/>
      <p:italic r:id="rId30"/>
      <p:boldItalic r:id="rId31"/>
    </p:embeddedFont>
    <p:embeddedFont>
      <p:font typeface="Lato Light"/>
      <p:regular r:id="rId32"/>
      <p:bold r:id="rId33"/>
      <p:italic r:id="rId34"/>
      <p:boldItalic r:id="rId35"/>
    </p:embeddedFont>
    <p:embeddedFont>
      <p:font typeface="Source Sans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 uri="http://customooxmlschemas.google.com/">
      <go:slidesCustomData xmlns:go="http://customooxmlschemas.google.com/" r:id="rId40" roundtripDataSignature="AMtx7mjRD1fRsTqSVcoVgRIpXIR2Tovu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993647-2E7A-4C22-A35A-F2C76039E6C0}">
  <a:tblStyle styleId="{4A993647-2E7A-4C22-A35A-F2C76039E6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22"/>
        <p:guide pos="2755" orient="horz"/>
        <p:guide pos="776" orient="horz"/>
        <p:guide pos="206"/>
        <p:guide pos="5553"/>
        <p:guide pos="914" orient="horz"/>
        <p:guide pos="2451" orient="horz"/>
        <p:guide pos="871"/>
        <p:guide pos="2880"/>
        <p:guide pos="4909"/>
        <p:guide pos="2193" orient="horz"/>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oboto-italic.fntdata"/><Relationship Id="rId13" Type="http://schemas.openxmlformats.org/officeDocument/2006/relationships/slide" Target="slides/slide6.xml"/><Relationship Id="rId39" Type="http://schemas.openxmlformats.org/officeDocument/2006/relationships/font" Target="fonts/SourceSansPro-boldItalic.fntdata"/><Relationship Id="rId18" Type="http://schemas.openxmlformats.org/officeDocument/2006/relationships/slide" Target="slides/slide11.xml"/><Relationship Id="rId21" Type="http://schemas.openxmlformats.org/officeDocument/2006/relationships/slide" Target="slides/slide14.xml"/><Relationship Id="rId34" Type="http://schemas.openxmlformats.org/officeDocument/2006/relationships/font" Target="fonts/LatoLight-italic.fntdata"/><Relationship Id="rId42" Type="http://schemas.openxmlformats.org/officeDocument/2006/relationships/customXml" Target="../customXml/item2.xml"/><Relationship Id="rId7" Type="http://schemas.openxmlformats.org/officeDocument/2006/relationships/notesMaster" Target="notesMasters/notesMaster1.xml"/><Relationship Id="rId20" Type="http://schemas.openxmlformats.org/officeDocument/2006/relationships/slide" Target="slides/slide13.xml"/><Relationship Id="rId2" Type="http://schemas.openxmlformats.org/officeDocument/2006/relationships/viewProps" Target="viewProps.xml"/><Relationship Id="rId29" Type="http://schemas.openxmlformats.org/officeDocument/2006/relationships/font" Target="fonts/ProximaNova-bold.fntdata"/><Relationship Id="rId16" Type="http://schemas.openxmlformats.org/officeDocument/2006/relationships/slide" Target="slides/slide9.xml"/><Relationship Id="rId41" Type="http://schemas.openxmlformats.org/officeDocument/2006/relationships/customXml" Target="../customXml/item1.xml"/><Relationship Id="rId40" Type="http://customschemas.google.com/relationships/presentationmetadata" Target="metadata"/><Relationship Id="rId24" Type="http://schemas.openxmlformats.org/officeDocument/2006/relationships/font" Target="fonts/Roboto-regular.fntdata"/><Relationship Id="rId1" Type="http://schemas.openxmlformats.org/officeDocument/2006/relationships/theme" Target="theme/theme2.xml"/><Relationship Id="rId6" Type="http://schemas.openxmlformats.org/officeDocument/2006/relationships/slideMaster" Target="slideMasters/slideMaster2.xml"/><Relationship Id="rId11" Type="http://schemas.openxmlformats.org/officeDocument/2006/relationships/slide" Target="slides/slide4.xml"/><Relationship Id="rId32" Type="http://schemas.openxmlformats.org/officeDocument/2006/relationships/font" Target="fonts/LatoLight-regular.fntdata"/><Relationship Id="rId37" Type="http://schemas.openxmlformats.org/officeDocument/2006/relationships/font" Target="fonts/SourceSansPro-bold.fntdata"/><Relationship Id="rId23" Type="http://schemas.openxmlformats.org/officeDocument/2006/relationships/slide" Target="slides/slide16.xml"/><Relationship Id="rId28" Type="http://schemas.openxmlformats.org/officeDocument/2006/relationships/font" Target="fonts/ProximaNova-regular.fntdata"/><Relationship Id="rId5" Type="http://schemas.openxmlformats.org/officeDocument/2006/relationships/slideMaster" Target="slideMasters/slideMaster1.xml"/><Relationship Id="rId15" Type="http://schemas.openxmlformats.org/officeDocument/2006/relationships/slide" Target="slides/slide8.xml"/><Relationship Id="rId36" Type="http://schemas.openxmlformats.org/officeDocument/2006/relationships/font" Target="fonts/SourceSansPro-regular.fntdata"/><Relationship Id="rId31" Type="http://schemas.openxmlformats.org/officeDocument/2006/relationships/font" Target="fonts/ProximaNova-boldItalic.fntdata"/><Relationship Id="rId10" Type="http://schemas.openxmlformats.org/officeDocument/2006/relationships/slide" Target="slides/slide3.xml"/><Relationship Id="rId19" Type="http://schemas.openxmlformats.org/officeDocument/2006/relationships/slide" Target="slides/slide12.xml"/><Relationship Id="rId22" Type="http://schemas.openxmlformats.org/officeDocument/2006/relationships/slide" Target="slides/slide15.xml"/><Relationship Id="rId4" Type="http://schemas.openxmlformats.org/officeDocument/2006/relationships/tableStyles" Target="tableStyles.xml"/><Relationship Id="rId9" Type="http://schemas.openxmlformats.org/officeDocument/2006/relationships/slide" Target="slides/slide2.xml"/><Relationship Id="rId27" Type="http://schemas.openxmlformats.org/officeDocument/2006/relationships/font" Target="fonts/Roboto-boldItalic.fntdata"/><Relationship Id="rId30" Type="http://schemas.openxmlformats.org/officeDocument/2006/relationships/font" Target="fonts/ProximaNova-italic.fntdata"/><Relationship Id="rId35" Type="http://schemas.openxmlformats.org/officeDocument/2006/relationships/font" Target="fonts/LatoLight-boldItalic.fntdata"/><Relationship Id="rId14" Type="http://schemas.openxmlformats.org/officeDocument/2006/relationships/slide" Target="slides/slide7.xml"/><Relationship Id="rId43" Type="http://schemas.openxmlformats.org/officeDocument/2006/relationships/customXml" Target="../customXml/item3.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font" Target="fonts/Roboto-bold.fntdata"/><Relationship Id="rId33" Type="http://schemas.openxmlformats.org/officeDocument/2006/relationships/font" Target="fonts/LatoLight-bold.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SourceSansPr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voresume.com/career-blog/how-to-write-a-cover-letter-guide" TargetMode="External"/><Relationship Id="rId3" Type="http://schemas.openxmlformats.org/officeDocument/2006/relationships/hyperlink" Target="https://novoresume.com/career-blog/how-long-should-a-cover-letter-b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cc.ucdavis.edu/materials/resume/resumecv"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areers.com/resume-types-chronological-functional-combination-206323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areers.com/resume-types-chronological-functional-combination-206323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the template for slides with only an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Here are five important tactics that improve resume performance: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 You must have a job-targeted resume : A resume describing all you have done is too unfocused, especially for transition to a new industry, and it won't get pulled from the databases. Your resume must demonstrate a clear match between your skills and employers' stated needs for a specific job. When your resume focuses on a single target job and tells the story that best qualifies you for that job, you directly respond to employers' needs and your resume will become a more productive marketing tool.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 Always use a Target Job Title : A clear Target Job Title, coming right after your contact information, helps resume performance in database searches and gives the reader immediate focus: "Ah, this fits the need I'm trying to fill."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 Replace Career Objective with a Performance Profile : Replace what you want with the skills you bring to your Target Job Title. Whenever possible, use words and phrases common to job postings from the target industry.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 Add a Professional Skills section : This is a list of keywords that describe your hard skills. It makes your resume discoverable in database searches and tells a recruiter that, "This person understands, and has the tools, to do this job." This section also tells you the keywords that need to be repeated in the body of your resume to put them in context and, of course, to maximize database performance.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 The first page must tell the complete story : A Target Job Title, followed by a Performance Profile that addresses the abilities employers in the new target industry seek, followed by a Professional Skills section, make a powerful first impression and tell the reader that you can do this job well before the details of your industry experience are discussed.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The trickiest part of putting together your digital resume is deciding how much personal information you want to post on the Internet. You need to present your work history in a professional way, but you don’t want to give identity thieves or spammers too much personal information. Here are a few pointers: </a:t>
            </a:r>
            <a:endParaRPr/>
          </a:p>
          <a:p>
            <a:pPr indent="0" lvl="0" marL="0" rtl="0" algn="l">
              <a:lnSpc>
                <a:spcPct val="100000"/>
              </a:lnSpc>
              <a:spcBef>
                <a:spcPts val="0"/>
              </a:spcBef>
              <a:spcAft>
                <a:spcPts val="0"/>
              </a:spcAft>
              <a:buClr>
                <a:schemeClr val="dk1"/>
              </a:buClr>
              <a:buSzPts val="1100"/>
              <a:buFont typeface="Arial"/>
              <a:buNone/>
            </a:pPr>
            <a:r>
              <a:rPr lang="en-GB"/>
              <a:t>• Don’t include your physical address: Consider spelling out your email address (example: “yourname at domain.com” instead of yourname@domain.com). </a:t>
            </a:r>
            <a:endParaRPr/>
          </a:p>
          <a:p>
            <a:pPr indent="0" lvl="0" marL="0" rtl="0" algn="l">
              <a:lnSpc>
                <a:spcPct val="100000"/>
              </a:lnSpc>
              <a:spcBef>
                <a:spcPts val="0"/>
              </a:spcBef>
              <a:spcAft>
                <a:spcPts val="0"/>
              </a:spcAft>
              <a:buClr>
                <a:schemeClr val="dk1"/>
              </a:buClr>
              <a:buSzPts val="1100"/>
              <a:buFont typeface="Arial"/>
              <a:buNone/>
            </a:pPr>
            <a:r>
              <a:rPr lang="en-GB"/>
              <a:t>• Keep to the basics for your job listings: company, job title and tenure. Long job descriptions are distracting. </a:t>
            </a:r>
            <a:endParaRPr/>
          </a:p>
          <a:p>
            <a:pPr indent="0" lvl="0" marL="0" rtl="0" algn="l">
              <a:lnSpc>
                <a:spcPct val="100000"/>
              </a:lnSpc>
              <a:spcBef>
                <a:spcPts val="0"/>
              </a:spcBef>
              <a:spcAft>
                <a:spcPts val="0"/>
              </a:spcAft>
              <a:buClr>
                <a:schemeClr val="dk1"/>
              </a:buClr>
              <a:buSzPts val="1100"/>
              <a:buFont typeface="Arial"/>
              <a:buNone/>
            </a:pPr>
            <a:r>
              <a:rPr lang="en-GB"/>
              <a:t>• Delete your “personal interest” section. </a:t>
            </a:r>
            <a:endParaRPr/>
          </a:p>
          <a:p>
            <a:pPr indent="0" lvl="0" marL="0" rtl="0" algn="l">
              <a:lnSpc>
                <a:spcPct val="100000"/>
              </a:lnSpc>
              <a:spcBef>
                <a:spcPts val="0"/>
              </a:spcBef>
              <a:spcAft>
                <a:spcPts val="0"/>
              </a:spcAft>
              <a:buClr>
                <a:schemeClr val="dk1"/>
              </a:buClr>
              <a:buSzPts val="1100"/>
              <a:buFont typeface="Arial"/>
              <a:buNone/>
            </a:pPr>
            <a:r>
              <a:rPr lang="en-GB"/>
              <a:t>• Try adding a "skills" section to highlight your technological experience. </a:t>
            </a:r>
            <a:endParaRPr/>
          </a:p>
          <a:p>
            <a:pPr indent="0" lvl="0" marL="0" rtl="0" algn="l">
              <a:lnSpc>
                <a:spcPct val="100000"/>
              </a:lnSpc>
              <a:spcBef>
                <a:spcPts val="0"/>
              </a:spcBef>
              <a:spcAft>
                <a:spcPts val="0"/>
              </a:spcAft>
              <a:buClr>
                <a:schemeClr val="dk1"/>
              </a:buClr>
              <a:buSzPts val="1100"/>
              <a:buFont typeface="Arial"/>
              <a:buNone/>
            </a:pPr>
            <a:r>
              <a:rPr lang="en-GB"/>
              <a:t>• Post the content of resume directly on blog in an "About Me" section. Many writers use these sections instead of a traditional resume because potential employers can quickly view their work history without opening or downloading a new document. </a:t>
            </a:r>
            <a:endParaRPr/>
          </a:p>
          <a:p>
            <a:pPr indent="0" lvl="0" marL="0" rtl="0" algn="l">
              <a:lnSpc>
                <a:spcPct val="100000"/>
              </a:lnSpc>
              <a:spcBef>
                <a:spcPts val="0"/>
              </a:spcBef>
              <a:spcAft>
                <a:spcPts val="0"/>
              </a:spcAft>
              <a:buClr>
                <a:schemeClr val="dk1"/>
              </a:buClr>
              <a:buSzPts val="1100"/>
              <a:buFont typeface="Arial"/>
              <a:buNone/>
            </a:pPr>
            <a:r>
              <a:rPr lang="en-GB"/>
              <a:t>• Before you start designing your digital resume, take a few minutes to search the Web for examples of what other writers have done.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Here are some do’s and don’ts for customizing that resume.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1. DO tailor your resume to each job you are applying to : Be sure to really read the job description for the job you are applying to. Don’t just send the same generic resume to job after job. Taking the time to tailor your resume to the specific requirements of each job will help your resume stand out from the pile.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2. DO showcase your talents and skills as they relate to the job keywords : Suzanne Lucas, in an article for CBS News, makes a great point that, when customizing your resume, “make your language match.” This means make sure the language within your resume matches the main keywords from the job description. As Lucas notes, “This is not lying. This is about careful word choice.” This will help show the employer you have the specific skills and work experience they are looking for.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3. DO highlight your time in the armed forces : Be sure to highlight your time in the armed forces on your resume but include how that experience translates to what the employer is looking for. Does the job require strong leadership skills? Then showcase how your time in the armed forces translates to strong leadership skills.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4. DON’T fake credentials : Faking credentials or lying on a resume is a big-time don’t. The best course of action is honesty. Your experience will speak for itself.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5. DON’T send that resume on bright neon green paper : Customization is a great thing, but it can go too far. Don’t send your resume on bright neon green paper. Think professional, sharp-looking and error-free. That will keep your resume on the top of the stack.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6. DON’T rely on gimmicks : Gimmicky resumes often turn off employers. Things such as crazy font sizes and weird formatting will more than likely get your resume tossed. Employers are looking for easy-to-read, professional and to-the-point resumes. Customizing your resume is a must do when applying to jobs. Keep the customization to highlighting your talents and experience and away from the bright neon paper in your printer.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edd1c18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3edd1c187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Reference link - </a:t>
            </a:r>
            <a:r>
              <a:rPr lang="en-GB" u="sng">
                <a:solidFill>
                  <a:schemeClr val="hlink"/>
                </a:solidFill>
                <a:hlinkClick r:id="rId2"/>
              </a:rPr>
              <a:t>https://novoresume.com/career-blog/how-to-write-a-cover-letter-guide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a:solidFill>
                  <a:srgbClr val="313B47"/>
                </a:solidFill>
              </a:rPr>
              <a:t>A cover letter is a one-page document that you submit as part of your job application (alongside your CV or Resume). </a:t>
            </a:r>
            <a:endParaRPr>
              <a:solidFill>
                <a:srgbClr val="313B47"/>
              </a:solidFill>
            </a:endParaRPr>
          </a:p>
          <a:p>
            <a:pPr indent="0" lvl="0" marL="0" rtl="0" algn="l">
              <a:lnSpc>
                <a:spcPct val="150000"/>
              </a:lnSpc>
              <a:spcBef>
                <a:spcPts val="2400"/>
              </a:spcBef>
              <a:spcAft>
                <a:spcPts val="0"/>
              </a:spcAft>
              <a:buClr>
                <a:schemeClr val="dk1"/>
              </a:buClr>
              <a:buSzPts val="1100"/>
              <a:buFont typeface="Arial"/>
              <a:buNone/>
            </a:pPr>
            <a:r>
              <a:rPr lang="en-GB">
                <a:solidFill>
                  <a:srgbClr val="313B47"/>
                </a:solidFill>
              </a:rPr>
              <a:t>Its purpose is to introduce you and briefly summarize your professional background. On average, your </a:t>
            </a:r>
            <a:r>
              <a:rPr lang="en-GB">
                <a:solidFill>
                  <a:srgbClr val="2679C7"/>
                </a:solidFill>
                <a:uFill>
                  <a:noFill/>
                </a:uFill>
                <a:hlinkClick r:id="rId3">
                  <a:extLst>
                    <a:ext uri="{A12FA001-AC4F-418D-AE19-62706E023703}">
                      <ahyp:hlinkClr val="tx"/>
                    </a:ext>
                  </a:extLst>
                </a:hlinkClick>
              </a:rPr>
              <a:t>cover letter should be from 250 to 400 words long</a:t>
            </a:r>
            <a:r>
              <a:rPr lang="en-GB">
                <a:solidFill>
                  <a:srgbClr val="313B47"/>
                </a:solidFill>
              </a:rPr>
              <a:t>.</a:t>
            </a:r>
            <a:endParaRPr>
              <a:solidFill>
                <a:srgbClr val="313B47"/>
              </a:solidFill>
            </a:endParaRPr>
          </a:p>
          <a:p>
            <a:pPr indent="0" lvl="0" marL="0" rtl="0" algn="l">
              <a:lnSpc>
                <a:spcPct val="150000"/>
              </a:lnSpc>
              <a:spcBef>
                <a:spcPts val="2400"/>
              </a:spcBef>
              <a:spcAft>
                <a:spcPts val="0"/>
              </a:spcAft>
              <a:buClr>
                <a:schemeClr val="dk1"/>
              </a:buClr>
              <a:buSzPts val="1100"/>
              <a:buFont typeface="Arial"/>
              <a:buNone/>
            </a:pPr>
            <a:r>
              <a:rPr lang="en-GB">
                <a:solidFill>
                  <a:srgbClr val="313B47"/>
                </a:solidFill>
              </a:rPr>
              <a:t>A good cover letter can spark the HR manager’s interest and get them to read your resume. </a:t>
            </a:r>
            <a:endParaRPr>
              <a:solidFill>
                <a:srgbClr val="313B47"/>
              </a:solidFill>
            </a:endParaRPr>
          </a:p>
          <a:p>
            <a:pPr indent="0" lvl="0" marL="0" rtl="0" algn="l">
              <a:lnSpc>
                <a:spcPct val="150000"/>
              </a:lnSpc>
              <a:spcBef>
                <a:spcPts val="2400"/>
              </a:spcBef>
              <a:spcAft>
                <a:spcPts val="0"/>
              </a:spcAft>
              <a:buClr>
                <a:schemeClr val="dk1"/>
              </a:buClr>
              <a:buSzPts val="1100"/>
              <a:buFont typeface="Arial"/>
              <a:buNone/>
            </a:pPr>
            <a:r>
              <a:rPr lang="en-GB">
                <a:solidFill>
                  <a:srgbClr val="313B47"/>
                </a:solidFill>
              </a:rPr>
              <a:t>A bad cover letter, on the other hand, might mean that your application is going directly to the paper shredder. So, to make sure this doesn’t happen, it’s essential to know how to write a convincing cover letter.</a:t>
            </a:r>
            <a:endParaRPr>
              <a:solidFill>
                <a:srgbClr val="313B47"/>
              </a:solidFill>
            </a:endParaRPr>
          </a:p>
          <a:p>
            <a:pPr indent="0" lvl="0" marL="0" rtl="0" algn="l">
              <a:lnSpc>
                <a:spcPct val="100000"/>
              </a:lnSpc>
              <a:spcBef>
                <a:spcPts val="240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edd1c18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3edd1c187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t/>
            </a:r>
            <a:endParaRPr>
              <a:solidFill>
                <a:srgbClr val="313B47"/>
              </a:solidFill>
            </a:endParaRPr>
          </a:p>
          <a:p>
            <a:pPr indent="0" lvl="0" marL="0" rtl="0" algn="l">
              <a:lnSpc>
                <a:spcPct val="150000"/>
              </a:lnSpc>
              <a:spcBef>
                <a:spcPts val="2400"/>
              </a:spcBef>
              <a:spcAft>
                <a:spcPts val="0"/>
              </a:spcAft>
              <a:buSzPts val="1100"/>
              <a:buNone/>
            </a:pPr>
            <a:r>
              <a:t/>
            </a:r>
            <a:endParaRPr>
              <a:solidFill>
                <a:srgbClr val="313B47"/>
              </a:solidFill>
            </a:endParaRPr>
          </a:p>
          <a:p>
            <a:pPr indent="0" lvl="0" marL="0" rtl="0" algn="l">
              <a:lnSpc>
                <a:spcPct val="150000"/>
              </a:lnSpc>
              <a:spcBef>
                <a:spcPts val="2400"/>
              </a:spcBef>
              <a:spcAft>
                <a:spcPts val="0"/>
              </a:spcAft>
              <a:buSzPts val="1100"/>
              <a:buNone/>
            </a:pPr>
            <a:r>
              <a:rPr lang="en-GB">
                <a:solidFill>
                  <a:srgbClr val="313B47"/>
                </a:solidFill>
              </a:rPr>
              <a:t>A bad cover letter, on the other hand, might mean that your application is going directly to the paper shredder. So, to make sure this doesn’t happen, it’s essential to know how to write a convincing cover letter.</a:t>
            </a:r>
            <a:endParaRPr>
              <a:solidFill>
                <a:srgbClr val="313B47"/>
              </a:solidFill>
            </a:endParaRPr>
          </a:p>
          <a:p>
            <a:pPr indent="0" lvl="0" marL="0" rtl="0" algn="l">
              <a:lnSpc>
                <a:spcPct val="100000"/>
              </a:lnSpc>
              <a:spcBef>
                <a:spcPts val="2400"/>
              </a:spcBef>
              <a:spcAft>
                <a:spcPts val="0"/>
              </a:spcAft>
              <a:buSzPts val="1100"/>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edd1c187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3edd1c1871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edd1c18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3edd1c187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500">
                <a:solidFill>
                  <a:srgbClr val="2D2D2D"/>
                </a:solidFill>
              </a:rPr>
              <a:t>A CV (short for the Latin phrase curriculum vitae, which means “course of life”) is a detailed document highlighting your professional and academic history. CVs typically include information like work experience, achievements and awards, scholarships or grants you’ve earned, coursework, research projects and publications of your work. You may be asked to submit a CV when applying for jobs in academia or jobs outside India.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Reference link - </a:t>
            </a:r>
            <a:r>
              <a:rPr lang="en-GB" sz="1200" u="sng">
                <a:solidFill>
                  <a:schemeClr val="hlink"/>
                </a:solidFill>
                <a:hlinkClick r:id="rId2"/>
              </a:rPr>
              <a:t>https://icc.ucdavis.edu/materials/resume/resumecv</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A resume is a one- to two-page formal document submitted to job recruiters as means to see a list of an applicant's work experience, education and skills. The document is designed to provide a detailed summary of an applicant's qualifications for a job - it is not usually meant to provide a complete picture. A good resume gives the potential employer enough information to believe the applicant is worth interviewing. A one-page cover letter, submitted along with the resume, can provide additional information about the applicant's qualifications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highlight>
                  <a:srgbClr val="FFFFFF"/>
                </a:highlight>
                <a:latin typeface="Roboto"/>
                <a:ea typeface="Roboto"/>
                <a:cs typeface="Roboto"/>
                <a:sym typeface="Roboto"/>
              </a:rPr>
              <a:t>The CV presents a full history of your academic credentials, so the length of the document is variable. In contrast, a resume presents a concise picture of your skills and qualifications for a specific position, so length tends to be shorter and dictated by years of experience (generally 1-2 pages).</a:t>
            </a:r>
            <a:endParaRPr sz="14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400">
                <a:solidFill>
                  <a:schemeClr val="dk1"/>
                </a:solidFill>
                <a:highlight>
                  <a:srgbClr val="FFFFFF"/>
                </a:highlight>
                <a:latin typeface="Roboto"/>
                <a:ea typeface="Roboto"/>
                <a:cs typeface="Roboto"/>
                <a:sym typeface="Roboto"/>
              </a:rPr>
              <a:t>CVs are used by individuals seeking fellowships, grants, postdoctoral positions, and teaching/research positions in postsecondary institutions or high-level research positions in industry. Graduate school applications typically request a CV, but in general are looking for a resume that includes any publications and descriptions of research projects.</a:t>
            </a:r>
            <a:endParaRPr sz="1400">
              <a:solidFill>
                <a:schemeClr val="dk1"/>
              </a:solidFill>
              <a:highlight>
                <a:srgbClr val="FFFFFF"/>
              </a:highlight>
              <a:latin typeface="Roboto"/>
              <a:ea typeface="Roboto"/>
              <a:cs typeface="Roboto"/>
              <a:sym typeface="Roboto"/>
            </a:endParaRPr>
          </a:p>
          <a:p>
            <a:pPr indent="0" lvl="0" marL="0" marR="2478024"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marR="2478024" rtl="0" algn="l">
              <a:lnSpc>
                <a:spcPct val="115000"/>
              </a:lnSpc>
              <a:spcBef>
                <a:spcPts val="1080"/>
              </a:spcBef>
              <a:spcAft>
                <a:spcPts val="0"/>
              </a:spcAft>
              <a:buSzPts val="1100"/>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Reference link - </a:t>
            </a:r>
            <a:r>
              <a:rPr lang="en-GB" u="sng">
                <a:solidFill>
                  <a:schemeClr val="hlink"/>
                </a:solidFill>
                <a:hlinkClick r:id="rId2"/>
              </a:rPr>
              <a:t>https://www.thebalancecareers.com/resume-types-chronological-functional-combination-2063235</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The four standard types of resumes include: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Chronological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Functional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Combination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Targeted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Chronological resume: Chronological resumes are the most commonly used format. They list work history in chronological order, starting with your most recent job down to your earliest. This resume is preferred by most employers because it provides a quick snapshot of work history, with most recent positions up front.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Functional resume: Unlike chronological resumes, functional resumes focus on your skills and experience first. This type of resume de-emphasizes the dates in which you have worked. Employment history is secondary and is listed under the details of your skills.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Who should use - If you have lapses in employment, are in the middle of a career transition, are a recent college grad with limited work experience, or have a diverse background with no clear career path, this is the most effective type of resume.</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Combination resume: Combination resumes let you detail both your skills and experience, while also backing this up with a chronological listing of work history. Flexible in nature, the combination resume lets you tailor to the prospective job opening and tell hiring managers a story.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Who should use - Use this resume if you want to detail work experience to show hiring managers the type of employee you are.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Targeted resume: Targeted resumes are customized in detail to the prospective job you are seeking. Everything from your objective, your qualifications to educational experience mirrors the job requirements.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Who should use - These resumes are the most time-consuming but can generate the best results as the qualifications and experience you outline mirror the prospective job opening closely. Be careful, however When you develop a targeted resume you need to be as accurate as possible and not embellish career highlights simply to mirror the job.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Many job seekers expend significant time and energy fine-polishing their resumes, wordsmithing the document until it is “perfect.” They then make a huge mistake by using that exact same resume for each job application. Your resume is a living, fluid document that should be customized for each job application. Resume listing specific needs, requirements makes the best resume for a job application The best resumes are built around the specific needs, requirements and hiring practices of the job at-hand.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Customization helps you focus on the employer’s specific needs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Customization helps you pass applicant tracking systems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Customization shows you’re invested in the opportunity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t/>
            </a:r>
            <a:endParaRPr sz="1200">
              <a:solidFill>
                <a:schemeClr val="dk1"/>
              </a:solidFill>
            </a:endParaRPr>
          </a:p>
          <a:p>
            <a:pPr indent="350520" lvl="0" marL="0" marR="2484120" rtl="0" algn="just">
              <a:lnSpc>
                <a:spcPct val="115000"/>
              </a:lnSpc>
              <a:spcBef>
                <a:spcPts val="312"/>
              </a:spcBef>
              <a:spcAft>
                <a:spcPts val="0"/>
              </a:spcAft>
              <a:buSzPts val="1100"/>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Customizing your resume in 5 Quick Steps is as follows: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1. Analyse the job description: Carefully read the job description. Make note of: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The job title used in the description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The duties and responsibilities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The specific requirements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 The location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Don’t waste your time applying if you don’t meet at least 50 percent of the job’s requirements. Customize your resume “Target Job Title” or “Objective” to match the job title in each job description: Resume expert and author Martin Yate recommends using a “Target Job Title” at the top of your resume, below the standard name and contact information. If you want to be more traditional, you could call it “Objective,” just do NOT use an old - fashioned, meaningless, and keyword-less objective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2. Customize your skills : as appropriate, to match the terms used in the job description: Job description: Advanced knowledge of Microsoft applications (Word, Excel, PowerPoint) required. Ideally, assuming you do have the skills required, you would be smart to match the reference in your resume with the terms used in the job description.</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3. Submitted resume: Advanced knowledge of Microsoft Office applications - Word, Excel, PowerPoint, Access, Publisher, OneNote, and Outlook. This matches the language in your resume with the language used in the description and should help your resume pass the keyword-matching requirements.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4. Highlight your matching skills in a special section at the top of the resume: Resume expert Martin Yate recommends capturing the human reviewer’s attention by clearly lining up your experience with the requirements in the job description in a section at the top of your resume, below your contact information and the “Target Job Title” or “Objective,” labelled “Performance Summary.” Other resume experts recommend naming the section, “Summary of Qualifications” or simply “Summary.”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In that section, which needs to have only 3 to 5 bullets for most jobs, pick your experiences or achievements that seem to best match the most important requirements in the job description. Or, the relevant achievements you have that are most impressive.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5. Confirm your location: The top of your resume should indicate your location, generally. Don’t publish your home or work addresses on your resume but do include a city, county, or other regional term that fit with the job’s location. Use your current location or, if you are trying to relocate, your future location. By including a location that fits with the employer’s requirements, you are confirming that you could be a good match. Employers are usually sensitive to the location of the job candidate in relation to the location of the job. They prefer to hire someone who is located near the job’s location.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Reference link - </a:t>
            </a:r>
            <a:r>
              <a:rPr lang="en-GB" u="sng">
                <a:solidFill>
                  <a:schemeClr val="hlink"/>
                </a:solidFill>
                <a:hlinkClick r:id="rId2"/>
              </a:rPr>
              <a:t>https://www.thebalancecareers.com/resume-types-chronological-functional-combination-2063235</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1. Not Customizing Your Resume : When you’re applying to multiple jobs, it’s tempting to use a generic, cookie-cutter resume and blast it out everywhere you’re applying to. But that strategy may end up preventing your resume from getting in a recruiter’s hands at all. “Most resumes are reviewed electronically before a human sees them,” shares career coach Jeanne Patti, and if your resume doesn’t have the keywords specified in the job description, it will likely be overlooked by the software.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It may be a pain to create a customized resume for each company, but if you’re truly interested in a position, it’s worth it.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2. Focusing on Job Functions Over Results : If your resume reads like the original job description you saw when you applied, it’s time to spice it up.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Instead of talking about the day- to-day, describe the big picture impact you had.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3. Including an Objective : If your college career counsellor ever told you to put an objective like “Find an entry- level position in marketing” at the top of your resume, we’re giving you full permission to disregard them.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Don’t just say you want a job show recruiters why they should hire you for the job with a professional summary. “Think of a professional summary as an introduction to the novel about yourself. It should allure the reader and entice him/her with information that will make him/her want to continue on reading to learn more.”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4. Poor Writing : When it comes to your resume, your experience and career accomplishments are the most important, but how you present that information comes in at a close second. Spelling mistakes, clichés, and complex, industry-specific jargon will all count against you.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“The easiest way to improve your choice of words is to read your resume out loud to yourself. This can catch many of the potential issues before anyone else sees it. Then, ask a friend or family member who works in another industry to read it. If they find your resume to be confusing, consider updating the wording, so that it’s clearer.”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5. Leaving Out Social Media Links : “Many people aren’t using the presence of social media to their advantage and use their resume as a stand-alone document”. But in a constantly connected world where being transparent and informed is critical at every stage of the hiring process, it only makes sense to add links to your professional social media profiles.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Give another layer of depth to your resume by linking to relevant, professional social media links.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6. Telling Instead of Showing : It’s an age-old adage in writing: show, don’t tell. When job seekers simply state how great they are without providing any evidence, they lose credibility in recruiters’ eyes. One common way job seekers do this is by “using buzzwords”.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The Fix: One common approach is the STAR method — provide the situation, task, action, and result of different initiatives you have been involved in, making sure to include specific information like metrics as relevant.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g13edd1c1871_0_1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g13edd1c1871_0_1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g13edd1c1871_0_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g13edd1c1871_0_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g13edd1c1871_0_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g13edd1c1871_0_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g13edd1c1871_0_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g13edd1c1871_0_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g13edd1c1871_0_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g13edd1c1871_0_16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 name="Google Shape;65;g13edd1c1871_0_16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g13edd1c1871_0_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g13edd1c1871_0_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g13edd1c1871_0_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g13edd1c1871_0_17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g13edd1c1871_0_17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g13edd1c1871_0_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g13edd1c1871_0_17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g13edd1c1871_0_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g13edd1c1871_0_1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3edd1c1871_0_17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g13edd1c1871_0_17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g13edd1c1871_0_17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g13edd1c1871_0_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g13edd1c1871_0_18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g13edd1c1871_0_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g13edd1c1871_0_18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g13edd1c1871_0_18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g13edd1c1871_0_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g13edd1c1871_0_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2" name="Shape 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 name="Shape 9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94" name="Shape 9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5" name="Shape 9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13edd1c1871_0_198"/>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98" name="Google Shape;98;g13edd1c1871_0_198"/>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99" name="Google Shape;99;g13edd1c1871_0_198"/>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0" name="Google Shape;100;g13edd1c1871_0_198"/>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1" name="Google Shape;101;g13edd1c1871_0_198"/>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02" name="Shape 10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g13edd1c1871_0_205"/>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GB"/>
              <a:t>‹#›</a:t>
            </a:fld>
            <a:endParaRPr/>
          </a:p>
        </p:txBody>
      </p:sp>
      <p:pic>
        <p:nvPicPr>
          <p:cNvPr id="105" name="Google Shape;105;g13edd1c1871_0_205"/>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 name="Google Shape;20;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g13edd1c1871_0_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 name="Google Shape;49;g13edd1c1871_0_1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0" name="Google Shape;50;g13edd1c1871_0_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hyperlink" Target="https://learn.codemithra.com/" TargetMode="External"/><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
          <p:cNvPicPr preferRelativeResize="0"/>
          <p:nvPr/>
        </p:nvPicPr>
        <p:blipFill rotWithShape="1">
          <a:blip r:embed="rId3">
            <a:alphaModFix/>
          </a:blip>
          <a:srcRect b="0" l="0" r="0" t="0"/>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nvSpPr>
        <p:spPr>
          <a:xfrm>
            <a:off x="4443625" y="1983425"/>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800"/>
              </a:spcAft>
              <a:buClr>
                <a:srgbClr val="000000"/>
              </a:buClr>
              <a:buSzPts val="2000"/>
              <a:buFont typeface="Arial"/>
              <a:buNone/>
            </a:pPr>
            <a:r>
              <a:rPr i="0" lang="en-GB" sz="2000" u="none" cap="none" strike="noStrike">
                <a:solidFill>
                  <a:srgbClr val="000000"/>
                </a:solidFill>
              </a:rPr>
              <a:t>Layout- Understanding different company's requirements </a:t>
            </a:r>
            <a:endParaRPr i="0" sz="2000" u="none" cap="none" strike="noStrike">
              <a:solidFill>
                <a:srgbClr val="000000"/>
              </a:solidFill>
            </a:endParaRPr>
          </a:p>
        </p:txBody>
      </p:sp>
      <p:pic>
        <p:nvPicPr>
          <p:cNvPr id="191" name="Google Shape;191;p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2" name="Google Shape;192;p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3" name="Google Shape;193;p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94" name="Google Shape;194;p9"/>
          <p:cNvPicPr preferRelativeResize="0"/>
          <p:nvPr/>
        </p:nvPicPr>
        <p:blipFill>
          <a:blip r:embed="rId5">
            <a:alphaModFix/>
          </a:blip>
          <a:stretch>
            <a:fillRect/>
          </a:stretch>
        </p:blipFill>
        <p:spPr>
          <a:xfrm>
            <a:off x="433175" y="1326250"/>
            <a:ext cx="4138825" cy="27997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200" name="Google Shape;200;p10"/>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rPr>
              <a:t>Tactics to improve resume performance:</a:t>
            </a:r>
            <a:endParaRPr i="0" sz="2000" u="none" cap="none" strike="noStrike">
              <a:solidFill>
                <a:srgbClr val="000000"/>
              </a:solidFill>
            </a:endParaRPr>
          </a:p>
          <a:p>
            <a:pPr indent="-355600" lvl="0" marL="457200" marR="0" rtl="0" algn="l">
              <a:lnSpc>
                <a:spcPct val="100000"/>
              </a:lnSpc>
              <a:spcBef>
                <a:spcPts val="800"/>
              </a:spcBef>
              <a:spcAft>
                <a:spcPts val="0"/>
              </a:spcAft>
              <a:buClr>
                <a:srgbClr val="000000"/>
              </a:buClr>
              <a:buSzPts val="2000"/>
              <a:buChar char="●"/>
            </a:pPr>
            <a:r>
              <a:rPr i="0" lang="en-GB" sz="2000" u="none" cap="none" strike="noStrike">
                <a:solidFill>
                  <a:schemeClr val="dk1"/>
                </a:solidFill>
              </a:rPr>
              <a:t>You must have a job-targeted resume</a:t>
            </a:r>
            <a:endParaRPr i="0" sz="2000" u="none" cap="none" strike="noStrike">
              <a:solidFill>
                <a:srgbClr val="000000"/>
              </a:solidFill>
            </a:endParaRPr>
          </a:p>
          <a:p>
            <a:pPr indent="-355600" lvl="0" marL="457200" marR="0" rtl="0" algn="l">
              <a:lnSpc>
                <a:spcPct val="100000"/>
              </a:lnSpc>
              <a:spcBef>
                <a:spcPts val="0"/>
              </a:spcBef>
              <a:spcAft>
                <a:spcPts val="0"/>
              </a:spcAft>
              <a:buClr>
                <a:srgbClr val="000000"/>
              </a:buClr>
              <a:buSzPts val="2000"/>
              <a:buChar char="●"/>
            </a:pPr>
            <a:r>
              <a:rPr i="0" lang="en-GB" sz="2000" u="none" cap="none" strike="noStrike">
                <a:solidFill>
                  <a:schemeClr val="dk1"/>
                </a:solidFill>
              </a:rPr>
              <a:t>Always use a Target Job Title</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Replace Career Objective with a Performance Profile</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Add a Professional Skills section</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The first page must tell the complete story</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GB" sz="2000">
                <a:solidFill>
                  <a:schemeClr val="dk1"/>
                </a:solidFill>
              </a:rPr>
              <a:t>Highlight your </a:t>
            </a:r>
            <a:r>
              <a:rPr lang="en-GB" sz="2000">
                <a:solidFill>
                  <a:schemeClr val="dk1"/>
                </a:solidFill>
              </a:rPr>
              <a:t>achievements</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GB" sz="2000">
                <a:solidFill>
                  <a:schemeClr val="dk1"/>
                </a:solidFill>
              </a:rPr>
              <a:t>Company specific certification or internship should be mentioned</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GB" sz="2000">
                <a:solidFill>
                  <a:schemeClr val="dk1"/>
                </a:solidFill>
              </a:rPr>
              <a:t>Use keywords to gain more attention</a:t>
            </a:r>
            <a:endParaRPr sz="2000">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457200" marR="0" rtl="0" algn="l">
              <a:lnSpc>
                <a:spcPct val="100000"/>
              </a:lnSpc>
              <a:spcBef>
                <a:spcPts val="0"/>
              </a:spcBef>
              <a:spcAft>
                <a:spcPts val="800"/>
              </a:spcAft>
              <a:buClr>
                <a:srgbClr val="000000"/>
              </a:buClr>
              <a:buSzPts val="1800"/>
              <a:buFont typeface="Arial"/>
              <a:buNone/>
            </a:pPr>
            <a:r>
              <a:t/>
            </a:r>
            <a:endParaRPr i="0" sz="2000" u="none" cap="none" strike="noStrike">
              <a:solidFill>
                <a:srgbClr val="000000"/>
              </a:solidFill>
            </a:endParaRPr>
          </a:p>
        </p:txBody>
      </p:sp>
      <p:pic>
        <p:nvPicPr>
          <p:cNvPr id="201" name="Google Shape;201;p10"/>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202" name="Google Shape;202;p10"/>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203" name="Google Shape;203;p10"/>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204" name="Google Shape;204;p1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1000"/>
                                        <p:tgtEl>
                                          <p:spTgt spid="2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6" st="6"/>
                                            </p:txEl>
                                          </p:spTgt>
                                        </p:tgtEl>
                                        <p:attrNameLst>
                                          <p:attrName>style.visibility</p:attrName>
                                        </p:attrNameLst>
                                      </p:cBhvr>
                                      <p:to>
                                        <p:strVal val="visible"/>
                                      </p:to>
                                    </p:set>
                                    <p:animEffect filter="fade" transition="in">
                                      <p:cBhvr>
                                        <p:cTn dur="1000"/>
                                        <p:tgtEl>
                                          <p:spTgt spid="2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7" st="7"/>
                                            </p:txEl>
                                          </p:spTgt>
                                        </p:tgtEl>
                                        <p:attrNameLst>
                                          <p:attrName>style.visibility</p:attrName>
                                        </p:attrNameLst>
                                      </p:cBhvr>
                                      <p:to>
                                        <p:strVal val="visible"/>
                                      </p:to>
                                    </p:set>
                                    <p:animEffect filter="fade" transition="in">
                                      <p:cBhvr>
                                        <p:cTn dur="1000"/>
                                        <p:tgtEl>
                                          <p:spTgt spid="2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8" st="8"/>
                                            </p:txEl>
                                          </p:spTgt>
                                        </p:tgtEl>
                                        <p:attrNameLst>
                                          <p:attrName>style.visibility</p:attrName>
                                        </p:attrNameLst>
                                      </p:cBhvr>
                                      <p:to>
                                        <p:strVal val="visible"/>
                                      </p:to>
                                    </p:set>
                                    <p:animEffect filter="fade" transition="in">
                                      <p:cBhvr>
                                        <p:cTn dur="1000"/>
                                        <p:tgtEl>
                                          <p:spTgt spid="2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9" st="9"/>
                                            </p:txEl>
                                          </p:spTgt>
                                        </p:tgtEl>
                                        <p:attrNameLst>
                                          <p:attrName>style.visibility</p:attrName>
                                        </p:attrNameLst>
                                      </p:cBhvr>
                                      <p:to>
                                        <p:strVal val="visible"/>
                                      </p:to>
                                    </p:set>
                                    <p:animEffect filter="fade" transition="in">
                                      <p:cBhvr>
                                        <p:cTn dur="1000"/>
                                        <p:tgtEl>
                                          <p:spTgt spid="2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0" st="10"/>
                                            </p:txEl>
                                          </p:spTgt>
                                        </p:tgtEl>
                                        <p:attrNameLst>
                                          <p:attrName>style.visibility</p:attrName>
                                        </p:attrNameLst>
                                      </p:cBhvr>
                                      <p:to>
                                        <p:strVal val="visible"/>
                                      </p:to>
                                    </p:set>
                                    <p:animEffect filter="fade" transition="in">
                                      <p:cBhvr>
                                        <p:cTn dur="1000"/>
                                        <p:tgtEl>
                                          <p:spTgt spid="2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1" st="11"/>
                                            </p:txEl>
                                          </p:spTgt>
                                        </p:tgtEl>
                                        <p:attrNameLst>
                                          <p:attrName>style.visibility</p:attrName>
                                        </p:attrNameLst>
                                      </p:cBhvr>
                                      <p:to>
                                        <p:strVal val="visible"/>
                                      </p:to>
                                    </p:set>
                                    <p:animEffect filter="fade" transition="in">
                                      <p:cBhvr>
                                        <p:cTn dur="1000"/>
                                        <p:tgtEl>
                                          <p:spTgt spid="20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nvSpPr>
        <p:spPr>
          <a:xfrm>
            <a:off x="4517975" y="2638500"/>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800"/>
              </a:spcAft>
              <a:buClr>
                <a:srgbClr val="000000"/>
              </a:buClr>
              <a:buSzPts val="2000"/>
              <a:buFont typeface="Arial"/>
              <a:buNone/>
            </a:pPr>
            <a:r>
              <a:rPr i="0" lang="en-GB" sz="2000" u="none" cap="none" strike="noStrike">
                <a:solidFill>
                  <a:srgbClr val="000000"/>
                </a:solidFill>
              </a:rPr>
              <a:t>Digitizing career portfolio</a:t>
            </a:r>
            <a:endParaRPr i="0" sz="2000" u="none" cap="none" strike="noStrike">
              <a:solidFill>
                <a:srgbClr val="000000"/>
              </a:solidFill>
            </a:endParaRPr>
          </a:p>
        </p:txBody>
      </p:sp>
      <p:pic>
        <p:nvPicPr>
          <p:cNvPr id="210" name="Google Shape;210;p1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1" name="Google Shape;211;p1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2" name="Google Shape;212;p1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13" name="Google Shape;213;p11"/>
          <p:cNvPicPr preferRelativeResize="0"/>
          <p:nvPr/>
        </p:nvPicPr>
        <p:blipFill>
          <a:blip r:embed="rId5">
            <a:alphaModFix/>
          </a:blip>
          <a:stretch>
            <a:fillRect/>
          </a:stretch>
        </p:blipFill>
        <p:spPr>
          <a:xfrm>
            <a:off x="327025" y="1102725"/>
            <a:ext cx="3838350" cy="383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pic>
        <p:nvPicPr>
          <p:cNvPr id="219" name="Google Shape;219;p12"/>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220" name="Google Shape;220;p12"/>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221" name="Google Shape;221;p12"/>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222" name="Google Shape;222;p1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graphicFrame>
        <p:nvGraphicFramePr>
          <p:cNvPr id="223" name="Google Shape;223;p12"/>
          <p:cNvGraphicFramePr/>
          <p:nvPr/>
        </p:nvGraphicFramePr>
        <p:xfrm>
          <a:off x="401925" y="1231888"/>
          <a:ext cx="3000000" cy="3000000"/>
        </p:xfrm>
        <a:graphic>
          <a:graphicData uri="http://schemas.openxmlformats.org/drawingml/2006/table">
            <a:tbl>
              <a:tblPr>
                <a:noFill/>
                <a:tableStyleId>{4A993647-2E7A-4C22-A35A-F2C76039E6C0}</a:tableStyleId>
              </a:tblPr>
              <a:tblGrid>
                <a:gridCol w="3847425"/>
                <a:gridCol w="3847425"/>
              </a:tblGrid>
              <a:tr h="469025">
                <a:tc>
                  <a:txBody>
                    <a:bodyPr/>
                    <a:lstStyle/>
                    <a:p>
                      <a:pPr indent="0" lvl="0" marL="0" rtl="0" algn="ctr">
                        <a:spcBef>
                          <a:spcPts val="0"/>
                        </a:spcBef>
                        <a:spcAft>
                          <a:spcPts val="0"/>
                        </a:spcAft>
                        <a:buNone/>
                      </a:pPr>
                      <a:r>
                        <a:rPr lang="en-GB" sz="2000"/>
                        <a:t>Do’s </a:t>
                      </a:r>
                      <a:endParaRPr sz="2000"/>
                    </a:p>
                  </a:txBody>
                  <a:tcPr marT="91425" marB="91425" marR="91425" marL="91425"/>
                </a:tc>
                <a:tc>
                  <a:txBody>
                    <a:bodyPr/>
                    <a:lstStyle/>
                    <a:p>
                      <a:pPr indent="0" lvl="0" marL="0" rtl="0" algn="ctr">
                        <a:spcBef>
                          <a:spcPts val="0"/>
                        </a:spcBef>
                        <a:spcAft>
                          <a:spcPts val="0"/>
                        </a:spcAft>
                        <a:buNone/>
                      </a:pPr>
                      <a:r>
                        <a:rPr lang="en-GB" sz="2000"/>
                        <a:t>Don'ts</a:t>
                      </a:r>
                      <a:r>
                        <a:rPr lang="en-GB" sz="2000"/>
                        <a:t> </a:t>
                      </a:r>
                      <a:endParaRPr sz="2000"/>
                    </a:p>
                  </a:txBody>
                  <a:tcPr marT="91425" marB="91425" marR="91425" marL="91425"/>
                </a:tc>
              </a:tr>
              <a:tr h="674250">
                <a:tc>
                  <a:txBody>
                    <a:bodyPr/>
                    <a:lstStyle/>
                    <a:p>
                      <a:pPr indent="0" lvl="0" marL="0" rtl="0" algn="ctr">
                        <a:spcBef>
                          <a:spcPts val="0"/>
                        </a:spcBef>
                        <a:spcAft>
                          <a:spcPts val="0"/>
                        </a:spcAft>
                        <a:buNone/>
                      </a:pPr>
                      <a:r>
                        <a:rPr lang="en-GB" sz="1700"/>
                        <a:t>Customise your resume for each job/ organisation which you are applying</a:t>
                      </a:r>
                      <a:endParaRPr sz="1700"/>
                    </a:p>
                  </a:txBody>
                  <a:tcPr marT="91425" marB="91425" marR="91425" marL="91425"/>
                </a:tc>
                <a:tc>
                  <a:txBody>
                    <a:bodyPr/>
                    <a:lstStyle/>
                    <a:p>
                      <a:pPr indent="0" lvl="0" marL="0" rtl="0" algn="ctr">
                        <a:spcBef>
                          <a:spcPts val="0"/>
                        </a:spcBef>
                        <a:spcAft>
                          <a:spcPts val="0"/>
                        </a:spcAft>
                        <a:buNone/>
                      </a:pPr>
                      <a:r>
                        <a:rPr lang="en-GB" sz="1700"/>
                        <a:t>One resume for all positions</a:t>
                      </a:r>
                      <a:endParaRPr sz="1700"/>
                    </a:p>
                  </a:txBody>
                  <a:tcPr marT="91425" marB="91425" marR="91425" marL="91425"/>
                </a:tc>
              </a:tr>
              <a:tr h="674250">
                <a:tc>
                  <a:txBody>
                    <a:bodyPr/>
                    <a:lstStyle/>
                    <a:p>
                      <a:pPr indent="0" lvl="0" marL="0" rtl="0" algn="ctr">
                        <a:spcBef>
                          <a:spcPts val="0"/>
                        </a:spcBef>
                        <a:spcAft>
                          <a:spcPts val="0"/>
                        </a:spcAft>
                        <a:buNone/>
                      </a:pPr>
                      <a:r>
                        <a:rPr lang="en-GB" sz="1700"/>
                        <a:t>Showcase the relevant </a:t>
                      </a:r>
                      <a:r>
                        <a:rPr lang="en-GB" sz="1700"/>
                        <a:t>achievements</a:t>
                      </a:r>
                      <a:r>
                        <a:rPr lang="en-GB" sz="1700"/>
                        <a:t> in the resume</a:t>
                      </a:r>
                      <a:endParaRPr sz="1700"/>
                    </a:p>
                  </a:txBody>
                  <a:tcPr marT="91425" marB="91425" marR="91425" marL="91425"/>
                </a:tc>
                <a:tc>
                  <a:txBody>
                    <a:bodyPr/>
                    <a:lstStyle/>
                    <a:p>
                      <a:pPr indent="0" lvl="0" marL="0" rtl="0" algn="ctr">
                        <a:spcBef>
                          <a:spcPts val="0"/>
                        </a:spcBef>
                        <a:spcAft>
                          <a:spcPts val="0"/>
                        </a:spcAft>
                        <a:buNone/>
                      </a:pPr>
                      <a:r>
                        <a:rPr lang="en-GB" sz="1700"/>
                        <a:t>Do not include everything in the resume</a:t>
                      </a:r>
                      <a:endParaRPr sz="1700"/>
                    </a:p>
                  </a:txBody>
                  <a:tcPr marT="91425" marB="91425" marR="91425" marL="91425"/>
                </a:tc>
              </a:tr>
              <a:tr h="779325">
                <a:tc>
                  <a:txBody>
                    <a:bodyPr/>
                    <a:lstStyle/>
                    <a:p>
                      <a:pPr indent="0" lvl="0" marL="0" rtl="0" algn="ctr">
                        <a:spcBef>
                          <a:spcPts val="0"/>
                        </a:spcBef>
                        <a:spcAft>
                          <a:spcPts val="0"/>
                        </a:spcAft>
                        <a:buNone/>
                      </a:pPr>
                      <a:r>
                        <a:rPr lang="en-GB" sz="1700"/>
                        <a:t>Usage of </a:t>
                      </a:r>
                      <a:r>
                        <a:rPr lang="en-GB" sz="1700"/>
                        <a:t>appropriate</a:t>
                      </a:r>
                      <a:r>
                        <a:rPr lang="en-GB" sz="1700"/>
                        <a:t> </a:t>
                      </a:r>
                      <a:r>
                        <a:rPr lang="en-GB" sz="1700"/>
                        <a:t>fonts, colour is really vital </a:t>
                      </a:r>
                      <a:endParaRPr sz="1700"/>
                    </a:p>
                  </a:txBody>
                  <a:tcPr marT="91425" marB="91425" marR="91425" marL="91425"/>
                </a:tc>
                <a:tc>
                  <a:txBody>
                    <a:bodyPr/>
                    <a:lstStyle/>
                    <a:p>
                      <a:pPr indent="0" lvl="0" marL="0" rtl="0" algn="ctr">
                        <a:spcBef>
                          <a:spcPts val="0"/>
                        </a:spcBef>
                        <a:spcAft>
                          <a:spcPts val="0"/>
                        </a:spcAft>
                        <a:buNone/>
                      </a:pPr>
                      <a:r>
                        <a:rPr lang="en-GB" sz="1700"/>
                        <a:t>Going overboard with colors </a:t>
                      </a:r>
                      <a:endParaRPr sz="1700"/>
                    </a:p>
                  </a:txBody>
                  <a:tcPr marT="91425" marB="91425" marR="91425" marL="91425"/>
                </a:tc>
              </a:tr>
              <a:tr h="993925">
                <a:tc>
                  <a:txBody>
                    <a:bodyPr/>
                    <a:lstStyle/>
                    <a:p>
                      <a:pPr indent="0" lvl="0" marL="0" rtl="0" algn="ctr">
                        <a:spcBef>
                          <a:spcPts val="0"/>
                        </a:spcBef>
                        <a:spcAft>
                          <a:spcPts val="0"/>
                        </a:spcAft>
                        <a:buNone/>
                      </a:pPr>
                      <a:r>
                        <a:rPr lang="en-GB" sz="1700"/>
                        <a:t>Usage of social media links and showcasing your digital certification</a:t>
                      </a:r>
                      <a:endParaRPr sz="1700"/>
                    </a:p>
                  </a:txBody>
                  <a:tcPr marT="91425" marB="91425" marR="91425" marL="91425"/>
                </a:tc>
                <a:tc>
                  <a:txBody>
                    <a:bodyPr/>
                    <a:lstStyle/>
                    <a:p>
                      <a:pPr indent="0" lvl="0" marL="0" rtl="0" algn="ctr">
                        <a:spcBef>
                          <a:spcPts val="0"/>
                        </a:spcBef>
                        <a:spcAft>
                          <a:spcPts val="0"/>
                        </a:spcAft>
                        <a:buNone/>
                      </a:pPr>
                      <a:r>
                        <a:rPr lang="en-GB" sz="1700"/>
                        <a:t>Neglecting or inappropriate data on social media</a:t>
                      </a:r>
                      <a:endParaRPr sz="17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3edd1c1871_0_21"/>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pic>
        <p:nvPicPr>
          <p:cNvPr id="229" name="Google Shape;229;g13edd1c1871_0_21"/>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230" name="Google Shape;230;g13edd1c1871_0_21"/>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231" name="Google Shape;231;g13edd1c1871_0_21"/>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232" name="Google Shape;232;g13edd1c1871_0_2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33" name="Google Shape;233;g13edd1c1871_0_21"/>
          <p:cNvPicPr preferRelativeResize="0"/>
          <p:nvPr/>
        </p:nvPicPr>
        <p:blipFill>
          <a:blip r:embed="rId6">
            <a:alphaModFix/>
          </a:blip>
          <a:stretch>
            <a:fillRect/>
          </a:stretch>
        </p:blipFill>
        <p:spPr>
          <a:xfrm>
            <a:off x="127600" y="1586425"/>
            <a:ext cx="5465450" cy="2732725"/>
          </a:xfrm>
          <a:prstGeom prst="rect">
            <a:avLst/>
          </a:prstGeom>
          <a:noFill/>
          <a:ln>
            <a:noFill/>
          </a:ln>
        </p:spPr>
      </p:pic>
      <p:sp>
        <p:nvSpPr>
          <p:cNvPr id="234" name="Google Shape;234;g13edd1c1871_0_21"/>
          <p:cNvSpPr txBox="1"/>
          <p:nvPr/>
        </p:nvSpPr>
        <p:spPr>
          <a:xfrm>
            <a:off x="5825175" y="2590325"/>
            <a:ext cx="2751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t>What is a cover letter?</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3edd1c1871_0_3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pic>
        <p:nvPicPr>
          <p:cNvPr id="240" name="Google Shape;240;g13edd1c1871_0_34"/>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241" name="Google Shape;241;g13edd1c1871_0_34"/>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242" name="Google Shape;242;g13edd1c1871_0_34"/>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243" name="Google Shape;243;g13edd1c1871_0_3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44" name="Google Shape;244;g13edd1c1871_0_34"/>
          <p:cNvPicPr preferRelativeResize="0"/>
          <p:nvPr/>
        </p:nvPicPr>
        <p:blipFill>
          <a:blip r:embed="rId6">
            <a:alphaModFix/>
          </a:blip>
          <a:stretch>
            <a:fillRect/>
          </a:stretch>
        </p:blipFill>
        <p:spPr>
          <a:xfrm>
            <a:off x="127124" y="1375725"/>
            <a:ext cx="5041500" cy="3358325"/>
          </a:xfrm>
          <a:prstGeom prst="rect">
            <a:avLst/>
          </a:prstGeom>
          <a:noFill/>
          <a:ln>
            <a:noFill/>
          </a:ln>
        </p:spPr>
      </p:pic>
      <p:sp>
        <p:nvSpPr>
          <p:cNvPr id="245" name="Google Shape;245;g13edd1c1871_0_34"/>
          <p:cNvSpPr txBox="1"/>
          <p:nvPr/>
        </p:nvSpPr>
        <p:spPr>
          <a:xfrm>
            <a:off x="5862350" y="2243300"/>
            <a:ext cx="2827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900"/>
              <a:t>Let’s write a Resume</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3edd1c1871_0_127"/>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13edd1c1871_0_127"/>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52" name="Google Shape;252;g13edd1c1871_0_127"/>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53" name="Google Shape;253;g13edd1c1871_0_127"/>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54" name="Google Shape;254;g13edd1c1871_0_127"/>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55" name="Google Shape;255;g13edd1c1871_0_127"/>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56" name="Google Shape;256;g13edd1c1871_0_127"/>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57" name="Google Shape;257;g13edd1c1871_0_127"/>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58" name="Google Shape;258;g13edd1c1871_0_127"/>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59" name="Google Shape;259;g13edd1c1871_0_127"/>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60" name="Google Shape;260;g13edd1c1871_0_127"/>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61" name="Google Shape;261;g13edd1c1871_0_127"/>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13edd1c1871_0_127"/>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63" name="Google Shape;263;g13edd1c1871_0_127"/>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64" name="Google Shape;264;g13edd1c1871_0_127"/>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65" name="Google Shape;265;g13edd1c1871_0_127"/>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66" name="Google Shape;266;g13edd1c1871_0_127"/>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67" name="Google Shape;267;g13edd1c1871_0_127"/>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68" name="Google Shape;268;g13edd1c1871_0_127"/>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13edd1c1871_0_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16" name="Google Shape;116;g13edd1c1871_0_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17" name="Google Shape;117;g13edd1c1871_0_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a:t>
            </a:r>
            <a:r>
              <a:rPr b="1" lang="en-GB" sz="2000">
                <a:solidFill>
                  <a:srgbClr val="FFFFFF"/>
                </a:solidFill>
              </a:rPr>
              <a:t>INTRODUCTION</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18" name="Google Shape;118;g13edd1c1871_0_6"/>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800"/>
              </a:spcAft>
              <a:buClr>
                <a:srgbClr val="000000"/>
              </a:buClr>
              <a:buSzPts val="2000"/>
              <a:buFont typeface="Arial"/>
              <a:buNone/>
            </a:pPr>
            <a:r>
              <a:rPr lang="en-GB" sz="2000"/>
              <a:t>What is a CV(Curriculum Vitae)?</a:t>
            </a:r>
            <a:endParaRPr i="0" sz="2000" u="none" cap="none" strike="noStrike">
              <a:solidFill>
                <a:srgbClr val="000000"/>
              </a:solidFill>
            </a:endParaRPr>
          </a:p>
        </p:txBody>
      </p:sp>
      <p:pic>
        <p:nvPicPr>
          <p:cNvPr id="119" name="Google Shape;119;g13edd1c1871_0_6"/>
          <p:cNvPicPr preferRelativeResize="0"/>
          <p:nvPr/>
        </p:nvPicPr>
        <p:blipFill>
          <a:blip r:embed="rId5">
            <a:alphaModFix/>
          </a:blip>
          <a:stretch>
            <a:fillRect/>
          </a:stretch>
        </p:blipFill>
        <p:spPr>
          <a:xfrm>
            <a:off x="1064875" y="1102725"/>
            <a:ext cx="2722830" cy="38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25" name="Google Shape;125;p2"/>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800"/>
              </a:spcAft>
              <a:buClr>
                <a:srgbClr val="000000"/>
              </a:buClr>
              <a:buSzPts val="2000"/>
              <a:buFont typeface="Arial"/>
              <a:buNone/>
            </a:pPr>
            <a:r>
              <a:rPr lang="en-GB" sz="2000"/>
              <a:t>What is the difference between CV and a resume?</a:t>
            </a:r>
            <a:endParaRPr i="0" sz="2000" u="none" cap="none" strike="noStrike">
              <a:solidFill>
                <a:srgbClr val="000000"/>
              </a:solidFill>
            </a:endParaRPr>
          </a:p>
        </p:txBody>
      </p:sp>
      <p:pic>
        <p:nvPicPr>
          <p:cNvPr id="126" name="Google Shape;126;p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27" name="Google Shape;127;p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28" name="Google Shape;128;p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INTRODUCTION</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29" name="Google Shape;129;p2"/>
          <p:cNvPicPr preferRelativeResize="0"/>
          <p:nvPr/>
        </p:nvPicPr>
        <p:blipFill>
          <a:blip r:embed="rId5">
            <a:alphaModFix/>
          </a:blip>
          <a:stretch>
            <a:fillRect/>
          </a:stretch>
        </p:blipFill>
        <p:spPr>
          <a:xfrm>
            <a:off x="449875" y="1871600"/>
            <a:ext cx="3359950" cy="22399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txBox="1"/>
          <p:nvPr/>
        </p:nvSpPr>
        <p:spPr>
          <a:xfrm>
            <a:off x="4900625" y="2380438"/>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lang="en-GB" sz="2000"/>
              <a:t>Now let’s focus on Resume</a:t>
            </a:r>
            <a:endParaRPr sz="2000"/>
          </a:p>
          <a:p>
            <a:pPr indent="0" lvl="0" marL="0" marR="0" rtl="0" algn="ctr">
              <a:lnSpc>
                <a:spcPct val="100000"/>
              </a:lnSpc>
              <a:spcBef>
                <a:spcPts val="800"/>
              </a:spcBef>
              <a:spcAft>
                <a:spcPts val="800"/>
              </a:spcAft>
              <a:buClr>
                <a:srgbClr val="000000"/>
              </a:buClr>
              <a:buSzPts val="2000"/>
              <a:buFont typeface="Arial"/>
              <a:buNone/>
            </a:pPr>
            <a:r>
              <a:rPr lang="en-GB" sz="2000"/>
              <a:t>What are the types of Resume?</a:t>
            </a:r>
            <a:endParaRPr sz="2000"/>
          </a:p>
        </p:txBody>
      </p:sp>
      <p:pic>
        <p:nvPicPr>
          <p:cNvPr id="135" name="Google Shape;135;p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36" name="Google Shape;136;p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37" name="Google Shape;137;p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38" name="Google Shape;138;p3"/>
          <p:cNvPicPr preferRelativeResize="0"/>
          <p:nvPr/>
        </p:nvPicPr>
        <p:blipFill>
          <a:blip r:embed="rId5">
            <a:alphaModFix/>
          </a:blip>
          <a:stretch>
            <a:fillRect/>
          </a:stretch>
        </p:blipFill>
        <p:spPr>
          <a:xfrm>
            <a:off x="99151" y="1355850"/>
            <a:ext cx="4900626" cy="32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rPr>
              <a:t>Four types of resume :</a:t>
            </a:r>
            <a:endParaRPr i="0" sz="2000" u="none" cap="none" strike="noStrike">
              <a:solidFill>
                <a:srgbClr val="000000"/>
              </a:solidFill>
            </a:endParaRPr>
          </a:p>
          <a:p>
            <a:pPr indent="-355600" lvl="0" marL="457200" marR="0" rtl="0" algn="l">
              <a:lnSpc>
                <a:spcPct val="100000"/>
              </a:lnSpc>
              <a:spcBef>
                <a:spcPts val="800"/>
              </a:spcBef>
              <a:spcAft>
                <a:spcPts val="0"/>
              </a:spcAft>
              <a:buClr>
                <a:schemeClr val="dk1"/>
              </a:buClr>
              <a:buSzPts val="2000"/>
              <a:buChar char="●"/>
            </a:pPr>
            <a:r>
              <a:rPr i="0" lang="en-GB" sz="2000" u="none" cap="none" strike="noStrike">
                <a:solidFill>
                  <a:schemeClr val="dk1"/>
                </a:solidFill>
              </a:rPr>
              <a:t>Chronological </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Functional</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Combination</a:t>
            </a:r>
            <a:endParaRPr i="0" sz="2000" u="none" cap="none" strike="noStrike">
              <a:solidFill>
                <a:srgbClr val="000000"/>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Targeted </a:t>
            </a:r>
            <a:endParaRPr i="0" sz="2000" u="none" cap="none" strike="noStrike">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p:txBody>
      </p:sp>
      <p:pic>
        <p:nvPicPr>
          <p:cNvPr id="144" name="Google Shape;144;p4"/>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145" name="Google Shape;145;p4"/>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146" name="Google Shape;146;p4"/>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147" name="Google Shape;147;p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1000"/>
                                        <p:tgtEl>
                                          <p:spTgt spid="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1000"/>
                                        <p:tgtEl>
                                          <p:spTgt spid="1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animEffect filter="fade" transition="in">
                                      <p:cBhvr>
                                        <p:cTn dur="1000"/>
                                        <p:tgtEl>
                                          <p:spTgt spid="1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6" st="6"/>
                                            </p:txEl>
                                          </p:spTgt>
                                        </p:tgtEl>
                                        <p:attrNameLst>
                                          <p:attrName>style.visibility</p:attrName>
                                        </p:attrNameLst>
                                      </p:cBhvr>
                                      <p:to>
                                        <p:strVal val="visible"/>
                                      </p:to>
                                    </p:set>
                                    <p:animEffect filter="fade" transition="in">
                                      <p:cBhvr>
                                        <p:cTn dur="1000"/>
                                        <p:tgtEl>
                                          <p:spTgt spid="1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7" st="7"/>
                                            </p:txEl>
                                          </p:spTgt>
                                        </p:tgtEl>
                                        <p:attrNameLst>
                                          <p:attrName>style.visibility</p:attrName>
                                        </p:attrNameLst>
                                      </p:cBhvr>
                                      <p:to>
                                        <p:strVal val="visible"/>
                                      </p:to>
                                    </p:set>
                                    <p:animEffect filter="fade" transition="in">
                                      <p:cBhvr>
                                        <p:cTn dur="1000"/>
                                        <p:tgtEl>
                                          <p:spTgt spid="14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53" name="Google Shape;153;p5"/>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800"/>
              </a:spcAft>
              <a:buClr>
                <a:srgbClr val="000000"/>
              </a:buClr>
              <a:buSzPts val="2000"/>
              <a:buFont typeface="Arial"/>
              <a:buNone/>
            </a:pPr>
            <a:r>
              <a:rPr lang="en-GB" sz="2000"/>
              <a:t>I</a:t>
            </a:r>
            <a:r>
              <a:rPr i="0" lang="en-GB" sz="2000" u="none" cap="none" strike="noStrike">
                <a:solidFill>
                  <a:srgbClr val="000000"/>
                </a:solidFill>
              </a:rPr>
              <a:t>mportance of Customization</a:t>
            </a:r>
            <a:endParaRPr i="0" sz="2000" u="none" cap="none" strike="noStrike">
              <a:solidFill>
                <a:srgbClr val="000000"/>
              </a:solidFill>
            </a:endParaRPr>
          </a:p>
        </p:txBody>
      </p:sp>
      <p:pic>
        <p:nvPicPr>
          <p:cNvPr id="154" name="Google Shape;154;p5"/>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155" name="Google Shape;155;p5"/>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156" name="Google Shape;156;p5"/>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157" name="Google Shape;157;p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58" name="Google Shape;158;p5"/>
          <p:cNvPicPr preferRelativeResize="0"/>
          <p:nvPr/>
        </p:nvPicPr>
        <p:blipFill>
          <a:blip r:embed="rId6">
            <a:alphaModFix/>
          </a:blip>
          <a:stretch>
            <a:fillRect/>
          </a:stretch>
        </p:blipFill>
        <p:spPr>
          <a:xfrm>
            <a:off x="258050" y="1727150"/>
            <a:ext cx="4154200" cy="234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RESUME SKILLS</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64" name="Google Shape;164;p6"/>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rPr>
              <a:t>Steps to customize a resume :</a:t>
            </a:r>
            <a:endParaRPr i="0" sz="2000" u="none" cap="none" strike="noStrike">
              <a:solidFill>
                <a:srgbClr val="000000"/>
              </a:solidFill>
            </a:endParaRPr>
          </a:p>
          <a:p>
            <a:pPr indent="-355600" lvl="0" marL="457200" marR="0" rtl="0" algn="l">
              <a:lnSpc>
                <a:spcPct val="100000"/>
              </a:lnSpc>
              <a:spcBef>
                <a:spcPts val="800"/>
              </a:spcBef>
              <a:spcAft>
                <a:spcPts val="0"/>
              </a:spcAft>
              <a:buClr>
                <a:schemeClr val="dk1"/>
              </a:buClr>
              <a:buSzPts val="2000"/>
              <a:buChar char="●"/>
            </a:pPr>
            <a:r>
              <a:rPr i="0" lang="en-GB" sz="2000" u="none" cap="none" strike="noStrike">
                <a:solidFill>
                  <a:schemeClr val="dk1"/>
                </a:solidFill>
              </a:rPr>
              <a:t>Analyse the job description</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Customize your skills</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Submitted resume</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Highlight your matching skills  </a:t>
            </a:r>
            <a:endParaRPr i="0" sz="2000" u="none" cap="none" strike="noStrike">
              <a:solidFill>
                <a:schemeClr val="dk1"/>
              </a:solidFill>
            </a:endParaRPr>
          </a:p>
          <a:p>
            <a:pPr indent="-355600" lvl="0" marL="457200" marR="0" rtl="0" algn="l">
              <a:lnSpc>
                <a:spcPct val="100000"/>
              </a:lnSpc>
              <a:spcBef>
                <a:spcPts val="0"/>
              </a:spcBef>
              <a:spcAft>
                <a:spcPts val="0"/>
              </a:spcAft>
              <a:buClr>
                <a:schemeClr val="dk1"/>
              </a:buClr>
              <a:buSzPts val="2000"/>
              <a:buChar char="●"/>
            </a:pPr>
            <a:r>
              <a:rPr i="0" lang="en-GB" sz="2000" u="none" cap="none" strike="noStrike">
                <a:solidFill>
                  <a:schemeClr val="dk1"/>
                </a:solidFill>
              </a:rPr>
              <a:t>Confirm your location</a:t>
            </a:r>
            <a:endParaRPr i="0" sz="2000" u="none" cap="none" strike="noStrike">
              <a:solidFill>
                <a:schemeClr val="dk1"/>
              </a:solidFill>
            </a:endParaRPr>
          </a:p>
          <a:p>
            <a:pPr indent="0" lvl="0" marL="9144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chemeClr val="dk1"/>
              </a:solidFill>
            </a:endParaRPr>
          </a:p>
        </p:txBody>
      </p:sp>
      <p:pic>
        <p:nvPicPr>
          <p:cNvPr id="165" name="Google Shape;165;p6"/>
          <p:cNvPicPr preferRelativeResize="0"/>
          <p:nvPr/>
        </p:nvPicPr>
        <p:blipFill rotWithShape="1">
          <a:blip r:embed="rId3">
            <a:alphaModFix/>
          </a:blip>
          <a:srcRect b="0" l="0" r="0" t="0"/>
          <a:stretch/>
        </p:blipFill>
        <p:spPr>
          <a:xfrm>
            <a:off x="8023343" y="4075169"/>
            <a:ext cx="1120657" cy="1065625"/>
          </a:xfrm>
          <a:prstGeom prst="rect">
            <a:avLst/>
          </a:prstGeom>
          <a:noFill/>
          <a:ln>
            <a:noFill/>
          </a:ln>
        </p:spPr>
      </p:pic>
      <p:pic>
        <p:nvPicPr>
          <p:cNvPr id="166" name="Google Shape;166;p6"/>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pic>
        <p:nvPicPr>
          <p:cNvPr id="167" name="Google Shape;167;p6"/>
          <p:cNvPicPr preferRelativeResize="0"/>
          <p:nvPr/>
        </p:nvPicPr>
        <p:blipFill rotWithShape="1">
          <a:blip r:embed="rId5">
            <a:alphaModFix/>
          </a:blip>
          <a:srcRect b="57237" l="8630" r="8622" t="0"/>
          <a:stretch/>
        </p:blipFill>
        <p:spPr>
          <a:xfrm flipH="1" rot="10800000">
            <a:off x="0" y="8087"/>
            <a:ext cx="3564399" cy="926125"/>
          </a:xfrm>
          <a:prstGeom prst="rect">
            <a:avLst/>
          </a:prstGeom>
          <a:noFill/>
          <a:ln>
            <a:noFill/>
          </a:ln>
        </p:spPr>
      </p:pic>
      <p:sp>
        <p:nvSpPr>
          <p:cNvPr id="168" name="Google Shape;168;p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INTRODUCTION</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10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animEffect filter="fade" transition="in">
                                      <p:cBhvr>
                                        <p:cTn dur="1000"/>
                                        <p:tgtEl>
                                          <p:spTgt spid="16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nvSpPr>
        <p:spPr>
          <a:xfrm>
            <a:off x="4703900" y="2516375"/>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800"/>
              </a:spcAft>
              <a:buClr>
                <a:srgbClr val="000000"/>
              </a:buClr>
              <a:buSzPts val="2000"/>
              <a:buFont typeface="Arial"/>
              <a:buNone/>
            </a:pPr>
            <a:r>
              <a:rPr i="0" lang="en-GB" sz="2000" u="none" cap="none" strike="noStrike">
                <a:solidFill>
                  <a:srgbClr val="000000"/>
                </a:solidFill>
              </a:rPr>
              <a:t>Frequent mistakes in customizing resume</a:t>
            </a:r>
            <a:endParaRPr i="0" sz="2000" u="none" cap="none" strike="noStrike">
              <a:solidFill>
                <a:srgbClr val="000000"/>
              </a:solidFill>
            </a:endParaRPr>
          </a:p>
        </p:txBody>
      </p:sp>
      <p:pic>
        <p:nvPicPr>
          <p:cNvPr id="174" name="Google Shape;174;p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5" name="Google Shape;175;p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6" name="Google Shape;176;p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7" name="Google Shape;177;p7"/>
          <p:cNvPicPr preferRelativeResize="0"/>
          <p:nvPr/>
        </p:nvPicPr>
        <p:blipFill>
          <a:blip r:embed="rId5">
            <a:alphaModFix/>
          </a:blip>
          <a:stretch>
            <a:fillRect/>
          </a:stretch>
        </p:blipFill>
        <p:spPr>
          <a:xfrm>
            <a:off x="172900" y="1536950"/>
            <a:ext cx="4399102" cy="29327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rPr>
              <a:t>Common mistakes to avoid in a resume and its fix :</a:t>
            </a:r>
            <a:endParaRPr i="0" sz="2000" u="none" cap="none" strike="noStrike">
              <a:solidFill>
                <a:srgbClr val="000000"/>
              </a:solidFill>
            </a:endParaRPr>
          </a:p>
          <a:p>
            <a:pPr indent="-342900" lvl="0" marL="457200" marR="0" rtl="0" algn="l">
              <a:lnSpc>
                <a:spcPct val="100000"/>
              </a:lnSpc>
              <a:spcBef>
                <a:spcPts val="800"/>
              </a:spcBef>
              <a:spcAft>
                <a:spcPts val="0"/>
              </a:spcAft>
              <a:buClr>
                <a:srgbClr val="000000"/>
              </a:buClr>
              <a:buSzPts val="1800"/>
              <a:buChar char="●"/>
            </a:pPr>
            <a:r>
              <a:rPr i="0" lang="en-GB" sz="1800" u="none" cap="none" strike="noStrike">
                <a:solidFill>
                  <a:schemeClr val="dk1"/>
                </a:solidFill>
              </a:rPr>
              <a:t>Not Customizing Your Resume</a:t>
            </a:r>
            <a:endParaRPr i="0" sz="1800" u="none" cap="none" strike="noStrike">
              <a:solidFill>
                <a:srgbClr val="000000"/>
              </a:solidFill>
            </a:endParaRPr>
          </a:p>
          <a:p>
            <a:pPr indent="-342900" lvl="0" marL="457200" marR="0" rtl="0" algn="l">
              <a:lnSpc>
                <a:spcPct val="100000"/>
              </a:lnSpc>
              <a:spcBef>
                <a:spcPts val="0"/>
              </a:spcBef>
              <a:spcAft>
                <a:spcPts val="0"/>
              </a:spcAft>
              <a:buClr>
                <a:srgbClr val="000000"/>
              </a:buClr>
              <a:buSzPts val="1800"/>
              <a:buChar char="●"/>
            </a:pPr>
            <a:r>
              <a:rPr i="0" lang="en-GB" sz="1800" u="none" cap="none" strike="noStrike">
                <a:solidFill>
                  <a:schemeClr val="dk1"/>
                </a:solidFill>
              </a:rPr>
              <a:t>Focusing on Job Functions Over Results</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Char char="●"/>
            </a:pPr>
            <a:r>
              <a:rPr i="0" lang="en-GB" sz="1800" u="none" cap="none" strike="noStrike">
                <a:solidFill>
                  <a:schemeClr val="dk1"/>
                </a:solidFill>
              </a:rPr>
              <a:t>Including an Objective</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Char char="●"/>
            </a:pPr>
            <a:r>
              <a:rPr i="0" lang="en-GB" sz="1800" u="none" cap="none" strike="noStrike">
                <a:solidFill>
                  <a:schemeClr val="dk1"/>
                </a:solidFill>
              </a:rPr>
              <a:t>Poor Writing</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Char char="●"/>
            </a:pPr>
            <a:r>
              <a:rPr i="0" lang="en-GB" sz="1800" u="none" cap="none" strike="noStrike">
                <a:solidFill>
                  <a:schemeClr val="dk1"/>
                </a:solidFill>
              </a:rPr>
              <a:t>Leaving Out Social Media Links</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Char char="●"/>
            </a:pPr>
            <a:r>
              <a:rPr i="0" lang="en-GB" sz="1800" u="none" cap="none" strike="noStrike">
                <a:solidFill>
                  <a:schemeClr val="dk1"/>
                </a:solidFill>
              </a:rPr>
              <a:t>Telling Instead of Showing</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GB" sz="1800">
                <a:solidFill>
                  <a:schemeClr val="dk1"/>
                </a:solidFill>
              </a:rPr>
              <a:t>Avoid too many adjectives and self praising expressions</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GB" sz="1800">
                <a:solidFill>
                  <a:schemeClr val="dk1"/>
                </a:solidFill>
              </a:rPr>
              <a:t>Including </a:t>
            </a:r>
            <a:r>
              <a:rPr lang="en-GB" sz="1800">
                <a:solidFill>
                  <a:schemeClr val="dk1"/>
                </a:solidFill>
              </a:rPr>
              <a:t>irrelevant</a:t>
            </a:r>
            <a:r>
              <a:rPr lang="en-GB" sz="1800">
                <a:solidFill>
                  <a:schemeClr val="dk1"/>
                </a:solidFill>
              </a:rPr>
              <a:t> data for example -getting a prize in musical chair in 5th std etc..</a:t>
            </a:r>
            <a:endParaRPr sz="1800">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endParaRPr>
          </a:p>
          <a:p>
            <a:pPr indent="0" lvl="0" marL="457200" marR="0" rtl="0" algn="l">
              <a:lnSpc>
                <a:spcPct val="100000"/>
              </a:lnSpc>
              <a:spcBef>
                <a:spcPts val="0"/>
              </a:spcBef>
              <a:spcAft>
                <a:spcPts val="800"/>
              </a:spcAft>
              <a:buClr>
                <a:srgbClr val="000000"/>
              </a:buClr>
              <a:buSzPts val="1800"/>
              <a:buFont typeface="Arial"/>
              <a:buNone/>
            </a:pPr>
            <a:r>
              <a:t/>
            </a:r>
            <a:endParaRPr i="0" sz="1800" u="none" cap="none" strike="noStrike">
              <a:solidFill>
                <a:srgbClr val="000000"/>
              </a:solidFill>
            </a:endParaRPr>
          </a:p>
        </p:txBody>
      </p:sp>
      <p:pic>
        <p:nvPicPr>
          <p:cNvPr id="183" name="Google Shape;183;p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4" name="Google Shape;184;p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5" name="Google Shape;185;p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GB" sz="2000">
                <a:solidFill>
                  <a:srgbClr val="FFFFFF"/>
                </a:solidFill>
              </a:rPr>
            </a:br>
            <a:r>
              <a:rPr b="1" lang="en-GB"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6" st="6"/>
                                            </p:txEl>
                                          </p:spTgt>
                                        </p:tgtEl>
                                        <p:attrNameLst>
                                          <p:attrName>style.visibility</p:attrName>
                                        </p:attrNameLst>
                                      </p:cBhvr>
                                      <p:to>
                                        <p:strVal val="visible"/>
                                      </p:to>
                                    </p:set>
                                    <p:animEffect filter="fade" transition="in">
                                      <p:cBhvr>
                                        <p:cTn dur="1000"/>
                                        <p:tgtEl>
                                          <p:spTgt spid="1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7" st="7"/>
                                            </p:txEl>
                                          </p:spTgt>
                                        </p:tgtEl>
                                        <p:attrNameLst>
                                          <p:attrName>style.visibility</p:attrName>
                                        </p:attrNameLst>
                                      </p:cBhvr>
                                      <p:to>
                                        <p:strVal val="visible"/>
                                      </p:to>
                                    </p:set>
                                    <p:animEffect filter="fade" transition="in">
                                      <p:cBhvr>
                                        <p:cTn dur="1000"/>
                                        <p:tgtEl>
                                          <p:spTgt spid="1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8" st="8"/>
                                            </p:txEl>
                                          </p:spTgt>
                                        </p:tgtEl>
                                        <p:attrNameLst>
                                          <p:attrName>style.visibility</p:attrName>
                                        </p:attrNameLst>
                                      </p:cBhvr>
                                      <p:to>
                                        <p:strVal val="visible"/>
                                      </p:to>
                                    </p:set>
                                    <p:animEffect filter="fade" transition="in">
                                      <p:cBhvr>
                                        <p:cTn dur="1000"/>
                                        <p:tgtEl>
                                          <p:spTgt spid="1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9" st="9"/>
                                            </p:txEl>
                                          </p:spTgt>
                                        </p:tgtEl>
                                        <p:attrNameLst>
                                          <p:attrName>style.visibility</p:attrName>
                                        </p:attrNameLst>
                                      </p:cBhvr>
                                      <p:to>
                                        <p:strVal val="visible"/>
                                      </p:to>
                                    </p:set>
                                    <p:animEffect filter="fade" transition="in">
                                      <p:cBhvr>
                                        <p:cTn dur="1000"/>
                                        <p:tgtEl>
                                          <p:spTgt spid="1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0" st="10"/>
                                            </p:txEl>
                                          </p:spTgt>
                                        </p:tgtEl>
                                        <p:attrNameLst>
                                          <p:attrName>style.visibility</p:attrName>
                                        </p:attrNameLst>
                                      </p:cBhvr>
                                      <p:to>
                                        <p:strVal val="visible"/>
                                      </p:to>
                                    </p:set>
                                    <p:animEffect filter="fade" transition="in">
                                      <p:cBhvr>
                                        <p:cTn dur="1000"/>
                                        <p:tgtEl>
                                          <p:spTgt spid="18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1643E7-2E6A-475E-B64E-AE0332295AB9}"/>
</file>

<file path=customXml/itemProps2.xml><?xml version="1.0" encoding="utf-8"?>
<ds:datastoreItem xmlns:ds="http://schemas.openxmlformats.org/officeDocument/2006/customXml" ds:itemID="{64201F65-0F4D-4DB2-9F31-2A8D3654866B}"/>
</file>

<file path=customXml/itemProps3.xml><?xml version="1.0" encoding="utf-8"?>
<ds:datastoreItem xmlns:ds="http://schemas.openxmlformats.org/officeDocument/2006/customXml" ds:itemID="{07C6E430-24FB-4B1F-9EF1-54A0F901AA43}"/>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